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CD98-8B83-4623-8A01-702E8D11F1A2}" type="datetimeFigureOut">
              <a:rPr lang="en-US" smtClean="0"/>
              <a:t>29/11/2011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C3A6-7DF1-4AE7-B3E7-21E20224C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CD98-8B83-4623-8A01-702E8D11F1A2}" type="datetimeFigureOut">
              <a:rPr lang="en-US" smtClean="0"/>
              <a:t>29/11/2011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C3A6-7DF1-4AE7-B3E7-21E20224C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CD98-8B83-4623-8A01-702E8D11F1A2}" type="datetimeFigureOut">
              <a:rPr lang="en-US" smtClean="0"/>
              <a:t>29/11/2011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C3A6-7DF1-4AE7-B3E7-21E20224C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CD98-8B83-4623-8A01-702E8D11F1A2}" type="datetimeFigureOut">
              <a:rPr lang="en-US" smtClean="0"/>
              <a:t>29/11/2011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C3A6-7DF1-4AE7-B3E7-21E20224C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CD98-8B83-4623-8A01-702E8D11F1A2}" type="datetimeFigureOut">
              <a:rPr lang="en-US" smtClean="0"/>
              <a:t>29/11/2011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C3A6-7DF1-4AE7-B3E7-21E20224C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CD98-8B83-4623-8A01-702E8D11F1A2}" type="datetimeFigureOut">
              <a:rPr lang="en-US" smtClean="0"/>
              <a:t>29/11/2011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C3A6-7DF1-4AE7-B3E7-21E20224C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CD98-8B83-4623-8A01-702E8D11F1A2}" type="datetimeFigureOut">
              <a:rPr lang="en-US" smtClean="0"/>
              <a:t>29/11/2011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C3A6-7DF1-4AE7-B3E7-21E20224C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CD98-8B83-4623-8A01-702E8D11F1A2}" type="datetimeFigureOut">
              <a:rPr lang="en-US" smtClean="0"/>
              <a:t>29/11/2011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C3A6-7DF1-4AE7-B3E7-21E20224C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CD98-8B83-4623-8A01-702E8D11F1A2}" type="datetimeFigureOut">
              <a:rPr lang="en-US" smtClean="0"/>
              <a:t>29/11/2011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C3A6-7DF1-4AE7-B3E7-21E20224C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CD98-8B83-4623-8A01-702E8D11F1A2}" type="datetimeFigureOut">
              <a:rPr lang="en-US" smtClean="0"/>
              <a:t>29/11/2011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C3A6-7DF1-4AE7-B3E7-21E20224C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CD98-8B83-4623-8A01-702E8D11F1A2}" type="datetimeFigureOut">
              <a:rPr lang="en-US" smtClean="0"/>
              <a:t>29/11/2011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C3A6-7DF1-4AE7-B3E7-21E20224C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3CD98-8B83-4623-8A01-702E8D11F1A2}" type="datetimeFigureOut">
              <a:rPr lang="en-US" smtClean="0"/>
              <a:t>29/11/2011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7C3A6-7DF1-4AE7-B3E7-21E20224CF2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2. Understanding VB Variables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300" dirty="0" smtClean="0"/>
              <a:t>2.1  Basic Data Types</a:t>
            </a:r>
          </a:p>
          <a:p>
            <a:pPr>
              <a:buNone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r>
              <a:rPr lang="en-US" dirty="0"/>
              <a:t>Numeric:-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Integer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long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Single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Double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Currency</a:t>
            </a:r>
          </a:p>
          <a:p>
            <a:pPr>
              <a:lnSpc>
                <a:spcPct val="80000"/>
              </a:lnSpc>
              <a:defRPr/>
            </a:pPr>
            <a:endParaRPr lang="en-US" sz="2400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String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Boolean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Date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Object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variant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 10) </a:t>
            </a:r>
            <a:r>
              <a:rPr lang="en-US" b="1" dirty="0"/>
              <a:t>String </a:t>
            </a:r>
            <a:endParaRPr lang="en-US" dirty="0"/>
          </a:p>
          <a:p>
            <a:pPr>
              <a:buNone/>
            </a:pPr>
            <a:r>
              <a:rPr lang="en-US" dirty="0"/>
              <a:t>                  There are two kinds of strings : </a:t>
            </a:r>
            <a:r>
              <a:rPr lang="en-US" dirty="0" err="1"/>
              <a:t>i</a:t>
            </a:r>
            <a:r>
              <a:rPr lang="en-US" dirty="0"/>
              <a:t>) Variable-length  ii) Fixed-length character strings . </a:t>
            </a:r>
          </a:p>
          <a:p>
            <a:pPr>
              <a:buNone/>
            </a:pPr>
            <a:r>
              <a:rPr lang="en-US" dirty="0" smtClean="0"/>
              <a:t>    A </a:t>
            </a:r>
            <a:r>
              <a:rPr lang="en-US" dirty="0"/>
              <a:t>variable-length  string can contain up to approximately 2 billion (2^31) characters. A fixed-length string can contain 1 to approximately 64K (2^16) characters.</a:t>
            </a:r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11) </a:t>
            </a:r>
            <a:r>
              <a:rPr lang="en-US" b="1" dirty="0"/>
              <a:t>Variant </a:t>
            </a:r>
            <a:endParaRPr lang="en-US" dirty="0"/>
          </a:p>
          <a:p>
            <a:pPr>
              <a:buNone/>
            </a:pPr>
            <a:r>
              <a:rPr lang="en-US" dirty="0"/>
              <a:t>                     The variant data type is the data type for all the variables that are not explicitly declared as some other type (using a statements such as </a:t>
            </a:r>
            <a:r>
              <a:rPr lang="en-US" b="1" dirty="0"/>
              <a:t>Dim, Private, Public, or Static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The variant data type has no type-declaration character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A variant is a special data type that can contain any kind of data.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named memory location is called as Variable”. </a:t>
            </a:r>
            <a:endParaRPr lang="en-US" dirty="0" smtClean="0"/>
          </a:p>
          <a:p>
            <a:r>
              <a:rPr lang="en-US" dirty="0" smtClean="0"/>
              <a:t>Variables </a:t>
            </a:r>
            <a:r>
              <a:rPr lang="en-US" dirty="0"/>
              <a:t>are used to store values or data in Visual Basic</a:t>
            </a:r>
            <a:r>
              <a:rPr lang="en-US" dirty="0" smtClean="0"/>
              <a:t>.</a:t>
            </a:r>
          </a:p>
          <a:p>
            <a:r>
              <a:rPr lang="en-US" dirty="0"/>
              <a:t>variables to temporarily store values during the execution of an application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Variables have a name and a data type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2.3 Declaring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declare a variable is to tell the program about it in advance. </a:t>
            </a:r>
          </a:p>
          <a:p>
            <a:r>
              <a:rPr lang="en-US" dirty="0" smtClean="0"/>
              <a:t> </a:t>
            </a:r>
            <a:r>
              <a:rPr lang="en-US" dirty="0"/>
              <a:t>declare a variable with a Dim statement, supplying a name for the variable: </a:t>
            </a:r>
          </a:p>
          <a:p>
            <a:r>
              <a:rPr lang="en-US" b="1" dirty="0"/>
              <a:t>Syntax: </a:t>
            </a:r>
            <a:endParaRPr lang="en-US" dirty="0"/>
          </a:p>
          <a:p>
            <a:r>
              <a:rPr lang="en-US" dirty="0"/>
              <a:t>                 </a:t>
            </a:r>
            <a:r>
              <a:rPr lang="en-US" b="1" dirty="0"/>
              <a:t>Dim</a:t>
            </a:r>
            <a:r>
              <a:rPr lang="en-US" dirty="0"/>
              <a:t> variable name [As type]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/>
              <a:t>Variables declared with the Dim statement within a procedure exist only as long as the procedure is executing.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This </a:t>
            </a:r>
            <a:r>
              <a:rPr lang="en-US" dirty="0"/>
              <a:t>allow you to use the same variable names in different procedures.</a:t>
            </a:r>
          </a:p>
          <a:p>
            <a:r>
              <a:rPr lang="en-US" dirty="0"/>
              <a:t>For ex:</a:t>
            </a:r>
          </a:p>
          <a:p>
            <a:r>
              <a:rPr lang="en-US" dirty="0"/>
              <a:t>Dim </a:t>
            </a:r>
            <a:r>
              <a:rPr lang="en-US" dirty="0" err="1"/>
              <a:t>a,b,c</a:t>
            </a:r>
            <a:r>
              <a:rPr lang="en-US" dirty="0"/>
              <a:t> as Integer</a:t>
            </a:r>
          </a:p>
          <a:p>
            <a:r>
              <a:rPr lang="en-US" dirty="0"/>
              <a:t>Dim Price as Single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dirty="0"/>
              <a:t>There are various ways of declaring a variable in VB depending upon where the variables are declared as given below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) Explicit </a:t>
            </a:r>
            <a:r>
              <a:rPr lang="en-US" dirty="0"/>
              <a:t>declaration </a:t>
            </a:r>
          </a:p>
          <a:p>
            <a:pPr lvl="0">
              <a:buNone/>
            </a:pPr>
            <a:r>
              <a:rPr lang="en-US" dirty="0" smtClean="0"/>
              <a:t>ii) Implicit </a:t>
            </a:r>
            <a:r>
              <a:rPr lang="en-US" dirty="0"/>
              <a:t>declaration</a:t>
            </a:r>
          </a:p>
          <a:p>
            <a:pPr lvl="0">
              <a:buNone/>
            </a:pPr>
            <a:r>
              <a:rPr lang="en-US" dirty="0" smtClean="0"/>
              <a:t>iii) Using </a:t>
            </a:r>
            <a:r>
              <a:rPr lang="en-US" dirty="0"/>
              <a:t>Option Explicit</a:t>
            </a:r>
          </a:p>
          <a:p>
            <a:pPr>
              <a:buNone/>
            </a:pP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2.4  Declaring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Constants 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A </a:t>
            </a:r>
            <a:r>
              <a:rPr lang="en-US" dirty="0"/>
              <a:t>constant is a meaningful name that takes the place of a number or string </a:t>
            </a:r>
            <a:r>
              <a:rPr lang="en-US" dirty="0" smtClean="0"/>
              <a:t>that does not change</a:t>
            </a:r>
          </a:p>
          <a:p>
            <a:pPr>
              <a:buNone/>
            </a:pPr>
            <a:r>
              <a:rPr lang="en-US" b="1" dirty="0"/>
              <a:t>There are two sources for constants : </a:t>
            </a:r>
            <a:endParaRPr lang="en-US" dirty="0"/>
          </a:p>
          <a:p>
            <a:pPr marL="571500" indent="-571500">
              <a:buAutoNum type="romanLcParenR"/>
            </a:pPr>
            <a:r>
              <a:rPr lang="en-US" b="1" dirty="0" smtClean="0"/>
              <a:t>Intrinsic </a:t>
            </a:r>
            <a:r>
              <a:rPr lang="en-US" b="1" dirty="0"/>
              <a:t>or system-defined </a:t>
            </a:r>
            <a:endParaRPr lang="en-US" b="1" dirty="0" smtClean="0"/>
          </a:p>
          <a:p>
            <a:pPr marL="571500" indent="-571500">
              <a:buAutoNum type="romanLcParenR"/>
            </a:pPr>
            <a:r>
              <a:rPr lang="en-US" b="1" dirty="0"/>
              <a:t>Symbolic or user-defined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Declaring constants :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-  The </a:t>
            </a:r>
            <a:r>
              <a:rPr lang="en-US" b="1" dirty="0"/>
              <a:t>syntax for declaring a constant is 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b="1" dirty="0" smtClean="0"/>
              <a:t>            [</a:t>
            </a:r>
            <a:r>
              <a:rPr lang="en-US" b="1" dirty="0"/>
              <a:t>Public[Private] Const </a:t>
            </a:r>
            <a:r>
              <a:rPr lang="en-US" dirty="0" err="1"/>
              <a:t>constantname</a:t>
            </a:r>
            <a:r>
              <a:rPr lang="en-US" b="1" dirty="0"/>
              <a:t>[AS </a:t>
            </a:r>
            <a:r>
              <a:rPr lang="en-US" dirty="0"/>
              <a:t>type] =</a:t>
            </a:r>
            <a:r>
              <a:rPr lang="en-US" dirty="0" smtClean="0"/>
              <a:t>expression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The argument CONSTANTNAME is a valid symbolic name </a:t>
            </a:r>
          </a:p>
          <a:p>
            <a:r>
              <a:rPr lang="en-US" dirty="0"/>
              <a:t>and expression is composed of numeric or string constants and operators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For Ex :-</a:t>
            </a:r>
          </a:p>
          <a:p>
            <a:r>
              <a:rPr lang="en-US" dirty="0" smtClean="0"/>
              <a:t>A </a:t>
            </a:r>
            <a:r>
              <a:rPr lang="en-US" dirty="0"/>
              <a:t>const statement can represent a mathematical or date/time quantity:</a:t>
            </a:r>
          </a:p>
          <a:p>
            <a:pPr>
              <a:buNone/>
            </a:pPr>
            <a:r>
              <a:rPr lang="en-US" dirty="0" smtClean="0"/>
              <a:t>          -&gt; Const </a:t>
            </a:r>
            <a:r>
              <a:rPr lang="en-US" dirty="0"/>
              <a:t>conpi = 3.14159265358979</a:t>
            </a:r>
          </a:p>
          <a:p>
            <a:r>
              <a:rPr lang="en-US" dirty="0"/>
              <a:t>Public const conmaxPlanets as integer=9</a:t>
            </a:r>
          </a:p>
          <a:p>
            <a:pPr>
              <a:buNone/>
            </a:pPr>
            <a:r>
              <a:rPr lang="en-US" dirty="0" smtClean="0"/>
              <a:t>           -&gt; Const </a:t>
            </a:r>
            <a:r>
              <a:rPr lang="en-US" dirty="0"/>
              <a:t>conReleaseDate = #1/1/95#</a:t>
            </a:r>
          </a:p>
          <a:p>
            <a:r>
              <a:rPr lang="en-US" dirty="0"/>
              <a:t>The Const statement can also be used to definestring constants:</a:t>
            </a:r>
          </a:p>
          <a:p>
            <a:pPr>
              <a:buNone/>
            </a:pPr>
            <a:r>
              <a:rPr lang="en-US" dirty="0" smtClean="0"/>
              <a:t>          -&gt; Public </a:t>
            </a:r>
            <a:r>
              <a:rPr lang="en-US" dirty="0"/>
              <a:t>const conversion = “07.10.A”</a:t>
            </a:r>
          </a:p>
          <a:p>
            <a:pPr>
              <a:buNone/>
            </a:pPr>
            <a:r>
              <a:rPr lang="en-US" dirty="0" smtClean="0"/>
              <a:t>          -&gt; Const </a:t>
            </a:r>
            <a:r>
              <a:rPr lang="en-US" dirty="0"/>
              <a:t>conCodeName = “ Enigma”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Working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List or series of values all referenced by the same name</a:t>
            </a:r>
          </a:p>
          <a:p>
            <a:r>
              <a:rPr lang="en-US" altLang="en-US" dirty="0" smtClean="0"/>
              <a:t>Similar to list of values for list boxes and combo boxes  - without the box</a:t>
            </a:r>
          </a:p>
          <a:p>
            <a:r>
              <a:rPr lang="en-US" altLang="en-US" dirty="0" smtClean="0"/>
              <a:t>Use an array to keep a series of variable for later processing such as 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/>
              <a:t>Reordering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/>
              <a:t>Calculating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/>
              <a:t>Printing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lvl="0">
              <a:buNone/>
            </a:pPr>
            <a:r>
              <a:rPr lang="en-US" b="1" dirty="0" smtClean="0"/>
              <a:t>1)Boolean </a:t>
            </a:r>
            <a:endParaRPr lang="en-US" dirty="0"/>
          </a:p>
          <a:p>
            <a:pPr>
              <a:buNone/>
            </a:pPr>
            <a:r>
              <a:rPr lang="en-US" b="1" dirty="0"/>
              <a:t>    </a:t>
            </a:r>
            <a:r>
              <a:rPr lang="en-US" b="1" dirty="0" smtClean="0"/>
              <a:t> </a:t>
            </a:r>
            <a:r>
              <a:rPr lang="en-US" dirty="0"/>
              <a:t>A Boolean variable is one whose value can be only either true or false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To </a:t>
            </a:r>
            <a:r>
              <a:rPr lang="en-US" dirty="0"/>
              <a:t>declare such a variable, use the Boolean </a:t>
            </a:r>
            <a:r>
              <a:rPr lang="en-US" dirty="0" smtClean="0"/>
              <a:t>    keyword.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Here is an Example:</a:t>
            </a:r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Private Sub Form_Load()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b="1" dirty="0"/>
              <a:t>Dim </a:t>
            </a:r>
            <a:r>
              <a:rPr lang="en-US" b="1" dirty="0" err="1"/>
              <a:t>IsMarried</a:t>
            </a:r>
            <a:r>
              <a:rPr lang="en-US" b="1" dirty="0"/>
              <a:t> As Boolean</a:t>
            </a:r>
            <a:endParaRPr lang="en-US" dirty="0"/>
          </a:p>
          <a:p>
            <a:pPr>
              <a:buNone/>
            </a:pPr>
            <a:r>
              <a:rPr lang="en-US" b="1" dirty="0"/>
              <a:t>End Sub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Array terms :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Element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Individual item in the array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Index (or subscript)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Zero based number used to reference the specific elements in the array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Must be an integer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Boundaries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Lower Subscript, 0 by default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Upper Subscript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Defining Array </a:t>
            </a:r>
            <a:r>
              <a:rPr lang="en-US" altLang="en-US" dirty="0" smtClean="0"/>
              <a:t>:</a:t>
            </a:r>
          </a:p>
          <a:p>
            <a:r>
              <a:rPr lang="en-US" altLang="en-US" dirty="0" smtClean="0"/>
              <a:t>Use Dim statement to declare</a:t>
            </a:r>
          </a:p>
          <a:p>
            <a:r>
              <a:rPr lang="en-US" altLang="en-US" dirty="0" smtClean="0"/>
              <a:t>Specify the number of elements in the array as the UpperSubscript</a:t>
            </a:r>
          </a:p>
          <a:p>
            <a:r>
              <a:rPr lang="en-US" altLang="en-US" dirty="0" smtClean="0"/>
              <a:t>Each element of the array will be assigned a default value</a:t>
            </a:r>
          </a:p>
          <a:p>
            <a:pPr lvl="1"/>
            <a:r>
              <a:rPr lang="en-US" altLang="en-US" dirty="0" smtClean="0"/>
              <a:t>Numeric ==&gt; 0</a:t>
            </a:r>
          </a:p>
          <a:p>
            <a:pPr lvl="1"/>
            <a:r>
              <a:rPr lang="en-US" altLang="en-US" dirty="0" smtClean="0"/>
              <a:t>String ==&gt; empty string, 0 characters</a:t>
            </a:r>
          </a:p>
          <a:p>
            <a:pPr lvl="1">
              <a:buNone/>
            </a:pPr>
            <a:endParaRPr lang="en-US" altLang="en-US" dirty="0" smtClean="0"/>
          </a:p>
          <a:p>
            <a:pPr lvl="1"/>
            <a:endParaRPr lang="en-US" dirty="0"/>
          </a:p>
          <a:p>
            <a:pPr lvl="1"/>
            <a:r>
              <a:rPr lang="en-US" altLang="en-US" b="1" dirty="0" smtClean="0">
                <a:solidFill>
                  <a:schemeClr val="tx2"/>
                </a:solidFill>
              </a:rPr>
              <a:t>Dim</a:t>
            </a:r>
            <a:r>
              <a:rPr lang="en-US" altLang="en-US" dirty="0" smtClean="0"/>
              <a:t> </a:t>
            </a:r>
            <a:r>
              <a:rPr lang="en-US" altLang="en-US" i="1" dirty="0" err="1" smtClean="0"/>
              <a:t>ArrayName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UpperSubscript</a:t>
            </a:r>
            <a:r>
              <a:rPr lang="en-US" altLang="en-US" dirty="0" smtClean="0"/>
              <a:t>) </a:t>
            </a:r>
            <a:r>
              <a:rPr lang="en-US" altLang="en-US" b="1" dirty="0" smtClean="0">
                <a:solidFill>
                  <a:schemeClr val="tx2"/>
                </a:solidFill>
              </a:rPr>
              <a:t>as</a:t>
            </a:r>
            <a:r>
              <a:rPr lang="en-US" altLang="en-US" dirty="0" smtClean="0"/>
              <a:t> 			</a:t>
            </a:r>
            <a:r>
              <a:rPr lang="en-US" altLang="en-US" i="1" dirty="0" err="1" smtClean="0"/>
              <a:t>Datatype</a:t>
            </a:r>
            <a:endParaRPr lang="en-US" altLang="en-US" i="1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Form Dim Statement for Array 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altLang="en-US" b="1" dirty="0">
                <a:solidFill>
                  <a:schemeClr val="tx2"/>
                </a:solidFill>
              </a:rPr>
              <a:t>Dim</a:t>
            </a:r>
            <a:r>
              <a:rPr lang="en-US" altLang="en-US" dirty="0"/>
              <a:t> </a:t>
            </a:r>
            <a:r>
              <a:rPr lang="en-US" altLang="en-US" i="1" dirty="0" err="1"/>
              <a:t>ArrayName</a:t>
            </a:r>
            <a:r>
              <a:rPr lang="en-US" altLang="en-US" dirty="0"/>
              <a:t>(</a:t>
            </a:r>
            <a:r>
              <a:rPr lang="en-US" altLang="en-US" i="1" dirty="0"/>
              <a:t>UpperSubscript</a:t>
            </a:r>
            <a:r>
              <a:rPr lang="en-US" altLang="en-US" dirty="0"/>
              <a:t>) </a:t>
            </a:r>
            <a:r>
              <a:rPr lang="en-US" altLang="en-US" b="1" dirty="0">
                <a:solidFill>
                  <a:schemeClr val="tx2"/>
                </a:solidFill>
              </a:rPr>
              <a:t>as</a:t>
            </a:r>
            <a:r>
              <a:rPr lang="en-US" altLang="en-US" dirty="0"/>
              <a:t> 			</a:t>
            </a:r>
            <a:r>
              <a:rPr lang="en-US" altLang="en-US" i="1" dirty="0" err="1" smtClean="0"/>
              <a:t>Datatype</a:t>
            </a:r>
            <a:endParaRPr lang="en-US" altLang="en-US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Working with Arrays :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Use Loops to reference each element in the array</a:t>
            </a:r>
          </a:p>
          <a:p>
            <a:pPr lvl="1"/>
            <a:r>
              <a:rPr lang="en-US" altLang="en-US" dirty="0" smtClean="0"/>
              <a:t>For / Next </a:t>
            </a:r>
          </a:p>
          <a:p>
            <a:pPr lvl="1"/>
            <a:r>
              <a:rPr lang="en-US" altLang="en-US" dirty="0" smtClean="0"/>
              <a:t>For Each / Next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altLang="en-US" dirty="0" smtClean="0"/>
              <a:t>For Each / Next  :</a:t>
            </a:r>
          </a:p>
          <a:p>
            <a:r>
              <a:rPr lang="en-US" altLang="en-US" dirty="0" smtClean="0"/>
              <a:t>VB references EACH element of the array</a:t>
            </a:r>
          </a:p>
          <a:p>
            <a:r>
              <a:rPr lang="en-US" altLang="en-US" dirty="0" smtClean="0"/>
              <a:t>VB assigns its value to ElementName</a:t>
            </a:r>
          </a:p>
          <a:p>
            <a:pPr lvl="1"/>
            <a:r>
              <a:rPr lang="en-US" altLang="en-US" dirty="0" smtClean="0"/>
              <a:t>The variable used for ElementName must be same data type as the array elements or an Object data type</a:t>
            </a:r>
          </a:p>
          <a:p>
            <a:r>
              <a:rPr lang="en-US" altLang="en-US" dirty="0" smtClean="0"/>
              <a:t>Makes one pass through the loop per element</a:t>
            </a:r>
          </a:p>
          <a:p>
            <a:r>
              <a:rPr lang="en-US" altLang="en-US" dirty="0" smtClean="0"/>
              <a:t>Use Exit For statement within loop to exit early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For Each Loop General Form :</a:t>
            </a:r>
          </a:p>
          <a:p>
            <a:pPr>
              <a:buFontTx/>
              <a:buNone/>
            </a:pPr>
            <a:endParaRPr lang="en-US" altLang="en-US" b="1" dirty="0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en-US" altLang="en-US" b="1" dirty="0" smtClean="0">
                <a:solidFill>
                  <a:schemeClr val="tx2"/>
                </a:solidFill>
              </a:rPr>
              <a:t>For Each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ElementName </a:t>
            </a:r>
            <a:r>
              <a:rPr lang="en-US" altLang="en-US" b="1" dirty="0" smtClean="0">
                <a:solidFill>
                  <a:schemeClr val="tx2"/>
                </a:solidFill>
              </a:rPr>
              <a:t>In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ArrayName</a:t>
            </a:r>
            <a:endParaRPr lang="en-US" altLang="en-US" dirty="0" smtClean="0"/>
          </a:p>
          <a:p>
            <a:pPr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i="1" dirty="0" smtClean="0"/>
              <a:t>Statements to execute</a:t>
            </a:r>
            <a:endParaRPr lang="en-US" altLang="en-US" dirty="0" smtClean="0"/>
          </a:p>
          <a:p>
            <a:pPr>
              <a:buFontTx/>
              <a:buNone/>
            </a:pPr>
            <a:r>
              <a:rPr lang="en-US" altLang="en-US" b="1" dirty="0" smtClean="0">
                <a:solidFill>
                  <a:schemeClr val="tx2"/>
                </a:solidFill>
              </a:rPr>
              <a:t>Next</a:t>
            </a:r>
            <a:r>
              <a:rPr lang="en-US" altLang="en-US" dirty="0" smtClean="0"/>
              <a:t> [</a:t>
            </a:r>
            <a:r>
              <a:rPr lang="en-US" altLang="en-US" i="1" dirty="0" smtClean="0"/>
              <a:t>ElementName</a:t>
            </a:r>
            <a:r>
              <a:rPr lang="en-US" altLang="en-US" dirty="0" smtClean="0"/>
              <a:t>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Initializing For Each/Next Example :</a:t>
            </a:r>
          </a:p>
          <a:p>
            <a:endParaRPr lang="en-US" altLang="en-US" dirty="0" smtClean="0"/>
          </a:p>
          <a:p>
            <a:pPr>
              <a:buClr>
                <a:srgbClr val="263774"/>
              </a:buClr>
            </a:pPr>
            <a:r>
              <a:rPr lang="en-US" altLang="en-US" dirty="0" smtClean="0"/>
              <a:t>Dim </a:t>
            </a:r>
            <a:r>
              <a:rPr lang="en-US" altLang="en-US" dirty="0" err="1" smtClean="0"/>
              <a:t>strElement</a:t>
            </a:r>
            <a:r>
              <a:rPr lang="en-US" altLang="en-US" dirty="0" smtClean="0"/>
              <a:t> As String</a:t>
            </a:r>
          </a:p>
          <a:p>
            <a:pPr>
              <a:buClr>
                <a:srgbClr val="263774"/>
              </a:buClr>
            </a:pPr>
            <a:r>
              <a:rPr lang="en-US" altLang="en-US" b="1" dirty="0" smtClean="0">
                <a:solidFill>
                  <a:schemeClr val="tx2"/>
                </a:solidFill>
              </a:rPr>
              <a:t>For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olidFill>
                  <a:schemeClr val="tx2"/>
                </a:solidFill>
              </a:rPr>
              <a:t>Each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strElement</a:t>
            </a:r>
            <a:r>
              <a:rPr lang="en-US" altLang="en-US" dirty="0" smtClean="0"/>
              <a:t> In </a:t>
            </a:r>
            <a:r>
              <a:rPr lang="en-US" altLang="en-US" dirty="0" err="1" smtClean="0"/>
              <a:t>strName</a:t>
            </a:r>
            <a:endParaRPr lang="en-US" altLang="en-US" dirty="0" smtClean="0"/>
          </a:p>
          <a:p>
            <a:pPr>
              <a:buClr>
                <a:srgbClr val="263774"/>
              </a:buClr>
            </a:pPr>
            <a:r>
              <a:rPr lang="en-US" altLang="en-US" dirty="0" smtClean="0"/>
              <a:t>	</a:t>
            </a:r>
            <a:r>
              <a:rPr lang="en-US" altLang="en-US" dirty="0" err="1" smtClean="0"/>
              <a:t>strElement</a:t>
            </a:r>
            <a:r>
              <a:rPr lang="en-US" altLang="en-US" dirty="0" smtClean="0"/>
              <a:t> = " "</a:t>
            </a:r>
          </a:p>
          <a:p>
            <a:pPr>
              <a:buClr>
                <a:srgbClr val="263774"/>
              </a:buClr>
            </a:pPr>
            <a:r>
              <a:rPr lang="en-US" altLang="en-US" b="1" dirty="0" smtClean="0">
                <a:solidFill>
                  <a:schemeClr val="tx2"/>
                </a:solidFill>
              </a:rPr>
              <a:t>Next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strElement</a:t>
            </a:r>
            <a:endParaRPr lang="en-US" alt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2.6     Scope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Visual Basic to store in a variable , a declaration statement tells Visual basic where the variable can be used</a:t>
            </a:r>
            <a:r>
              <a:rPr lang="en-US" dirty="0" smtClean="0"/>
              <a:t>.</a:t>
            </a:r>
          </a:p>
          <a:p>
            <a:r>
              <a:rPr lang="en-US" dirty="0"/>
              <a:t>This area of use is called the </a:t>
            </a:r>
            <a:r>
              <a:rPr lang="en-US" b="1" dirty="0"/>
              <a:t>scope</a:t>
            </a:r>
            <a:r>
              <a:rPr lang="en-US" dirty="0"/>
              <a:t> of the </a:t>
            </a:r>
            <a:r>
              <a:rPr lang="en-US" dirty="0" smtClean="0"/>
              <a:t>variable.</a:t>
            </a:r>
          </a:p>
          <a:p>
            <a:r>
              <a:rPr lang="en-US" dirty="0"/>
              <a:t>There are three types of scope of the variables –</a:t>
            </a:r>
          </a:p>
          <a:p>
            <a:pPr lvl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) Global </a:t>
            </a:r>
            <a:r>
              <a:rPr lang="en-US" dirty="0"/>
              <a:t>Variable</a:t>
            </a:r>
          </a:p>
          <a:p>
            <a:pPr lvl="0">
              <a:buNone/>
            </a:pPr>
            <a:r>
              <a:rPr lang="en-US" dirty="0" smtClean="0"/>
              <a:t>ii) Local </a:t>
            </a:r>
            <a:r>
              <a:rPr lang="en-US" dirty="0"/>
              <a:t>Variable</a:t>
            </a:r>
          </a:p>
          <a:p>
            <a:pPr lvl="0">
              <a:buNone/>
            </a:pPr>
            <a:r>
              <a:rPr lang="en-US" dirty="0" smtClean="0"/>
              <a:t>iii) Static </a:t>
            </a:r>
            <a:r>
              <a:rPr lang="en-US" dirty="0"/>
              <a:t>Variable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LcParenR"/>
            </a:pPr>
            <a:r>
              <a:rPr lang="en-US" dirty="0" smtClean="0"/>
              <a:t>Global Scope :</a:t>
            </a:r>
          </a:p>
          <a:p>
            <a:pPr marL="571500" indent="-571500">
              <a:buNone/>
            </a:pPr>
            <a:r>
              <a:rPr lang="en-US" dirty="0" smtClean="0"/>
              <a:t>                           </a:t>
            </a:r>
            <a:r>
              <a:rPr lang="en-US" dirty="0"/>
              <a:t>To create a public variable, you place a declaration statement with the Public keyword in the Declarations section of a module of your program. </a:t>
            </a:r>
            <a:r>
              <a:rPr lang="en-US" dirty="0" smtClean="0"/>
              <a:t> </a:t>
            </a:r>
          </a:p>
          <a:p>
            <a:pPr marL="571500" indent="-571500">
              <a:buNone/>
            </a:pPr>
            <a:r>
              <a:rPr lang="en-US" dirty="0"/>
              <a:t> </a:t>
            </a:r>
            <a:r>
              <a:rPr lang="en-US" dirty="0" smtClean="0"/>
              <a:t>Ex  : </a:t>
            </a:r>
          </a:p>
          <a:p>
            <a:pPr marL="571500" indent="-57150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/>
              <a:t> Public </a:t>
            </a:r>
            <a:r>
              <a:rPr lang="en-US" dirty="0" err="1"/>
              <a:t>bLightsOn</a:t>
            </a:r>
            <a:r>
              <a:rPr lang="en-US" dirty="0"/>
              <a:t> as Boolean 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LcParenR" startAt="2"/>
            </a:pPr>
            <a:r>
              <a:rPr lang="en-US" dirty="0" smtClean="0"/>
              <a:t>Local Scope : </a:t>
            </a:r>
          </a:p>
          <a:p>
            <a:pPr marL="571500" indent="-57150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</a:t>
            </a:r>
            <a:r>
              <a:rPr lang="en-US" dirty="0"/>
              <a:t>Making all the variables global is the easiest thing to do, but as your programs grow not well in the long run. 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 smtClean="0"/>
              <a:t>2) Byte</a:t>
            </a:r>
          </a:p>
          <a:p>
            <a:pPr lvl="0"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dirty="0" smtClean="0"/>
              <a:t> </a:t>
            </a:r>
            <a:r>
              <a:rPr lang="en-US" dirty="0"/>
              <a:t>A byte is a small natural positive number that ranges from 0 to 255. A variable of byte type can be used to hold small values such as person’s age, the numbers of fingers on an animal, etc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              </a:t>
            </a:r>
            <a:r>
              <a:rPr lang="en-US" dirty="0"/>
              <a:t>To declare a variable for a small number. Use the BYTE keyword.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Here </a:t>
            </a:r>
            <a:r>
              <a:rPr lang="en-US" dirty="0"/>
              <a:t>is an example:</a:t>
            </a:r>
          </a:p>
          <a:p>
            <a:pPr>
              <a:buNone/>
            </a:pPr>
            <a:r>
              <a:rPr lang="en-US" b="1" dirty="0"/>
              <a:t>Private Sub Form_Load()</a:t>
            </a:r>
            <a:endParaRPr lang="en-US" dirty="0"/>
          </a:p>
          <a:p>
            <a:pPr>
              <a:buNone/>
            </a:pPr>
            <a:r>
              <a:rPr lang="en-US" b="1" dirty="0"/>
              <a:t>       Dim StudentAge As Byte</a:t>
            </a:r>
            <a:endParaRPr lang="en-US" dirty="0"/>
          </a:p>
          <a:p>
            <a:pPr>
              <a:buNone/>
            </a:pPr>
            <a:r>
              <a:rPr lang="en-US" b="1" dirty="0"/>
              <a:t>End Sub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 smtClean="0"/>
              <a:t>3) Currency</a:t>
            </a:r>
            <a:endParaRPr lang="en-US" dirty="0"/>
          </a:p>
          <a:p>
            <a:pPr>
              <a:buNone/>
            </a:pPr>
            <a:r>
              <a:rPr lang="en-US" b="1" dirty="0"/>
              <a:t>                 </a:t>
            </a:r>
            <a:r>
              <a:rPr lang="en-US" dirty="0"/>
              <a:t>Currency variables are stored as 64-bit (8-byte) numbers in an </a:t>
            </a:r>
            <a:r>
              <a:rPr lang="en-US" dirty="0" smtClean="0"/>
              <a:t> integer Format.</a:t>
            </a:r>
          </a:p>
          <a:p>
            <a:pPr>
              <a:buNone/>
            </a:pPr>
            <a:r>
              <a:rPr lang="en-US" dirty="0" smtClean="0"/>
              <a:t>                 </a:t>
            </a:r>
            <a:r>
              <a:rPr lang="en-US" dirty="0"/>
              <a:t>This representation provides a range of -922,337,203,685,477.5808 to </a:t>
            </a:r>
          </a:p>
          <a:p>
            <a:pPr>
              <a:buNone/>
            </a:pPr>
            <a:r>
              <a:rPr lang="en-US" dirty="0" smtClean="0"/>
              <a:t>    922</a:t>
            </a:r>
            <a:r>
              <a:rPr lang="en-US" dirty="0"/>
              <a:t>, 337,203,685,477.5807.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The </a:t>
            </a:r>
            <a:r>
              <a:rPr lang="en-US" dirty="0"/>
              <a:t>type declaration character for Currency is the at sign (@) .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The </a:t>
            </a:r>
            <a:r>
              <a:rPr lang="en-US" dirty="0"/>
              <a:t>currency data type is useful for calculations involving </a:t>
            </a:r>
            <a:r>
              <a:rPr lang="en-US" dirty="0" smtClean="0"/>
              <a:t>money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b="1" dirty="0"/>
              <a:t>Private Sub Form_Load()</a:t>
            </a:r>
            <a:endParaRPr lang="en-US" dirty="0"/>
          </a:p>
          <a:p>
            <a:pPr>
              <a:buNone/>
            </a:pPr>
            <a:r>
              <a:rPr lang="en-US" b="1" dirty="0"/>
              <a:t>       Dim Sal AS currency</a:t>
            </a:r>
            <a:endParaRPr lang="en-US" dirty="0"/>
          </a:p>
          <a:p>
            <a:pPr>
              <a:buNone/>
            </a:pPr>
            <a:r>
              <a:rPr lang="en-US" b="1" dirty="0"/>
              <a:t>   End Sub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4) Date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Date </a:t>
            </a:r>
            <a:r>
              <a:rPr lang="en-US" dirty="0"/>
              <a:t>variables are stored as 64-bit (8-byte) floating point numbers that represent dates ranging from 1 January 100 to 31 December 9999 and times from 0:00:00 to 23:59:59.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Literal </a:t>
            </a:r>
            <a:r>
              <a:rPr lang="en-US" dirty="0"/>
              <a:t>date values can be assigned to Date variables. </a:t>
            </a:r>
            <a:r>
              <a:rPr lang="en-US" b="1" dirty="0"/>
              <a:t>Date</a:t>
            </a:r>
            <a:r>
              <a:rPr lang="en-US" dirty="0"/>
              <a:t> literals must be enclosed within number signs (#), </a:t>
            </a:r>
          </a:p>
          <a:p>
            <a:r>
              <a:rPr lang="en-US" dirty="0"/>
              <a:t>         For Example:    # January 1,1993 #    OR    # 1 Jan 93 #.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5) Double 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dirty="0" smtClean="0"/>
              <a:t>Double(double-precision </a:t>
            </a:r>
            <a:r>
              <a:rPr lang="en-US" dirty="0"/>
              <a:t>floating-point) variables are stored as 64-bit (8-byte) 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floating </a:t>
            </a:r>
            <a:r>
              <a:rPr lang="en-US" dirty="0"/>
              <a:t>point numbers ranging in value from -1.79769313486232E308 to  -4.94065645841247E-324 for negative values.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6) Integer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Integer variables are stored as 16-bit (2-byte) numbers ranging in value from -32,768 to 32,767.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The </a:t>
            </a:r>
            <a:r>
              <a:rPr lang="en-US" dirty="0"/>
              <a:t>type-declaration character for integer is the percent sign </a:t>
            </a:r>
            <a:r>
              <a:rPr lang="en-US" dirty="0" smtClean="0"/>
              <a:t>(%).</a:t>
            </a:r>
          </a:p>
          <a:p>
            <a:pPr>
              <a:buNone/>
            </a:pPr>
            <a:endParaRPr lang="en-US" dirty="0"/>
          </a:p>
          <a:p>
            <a:pPr lvl="0">
              <a:buNone/>
            </a:pPr>
            <a:r>
              <a:rPr lang="en-US" b="1" dirty="0" smtClean="0"/>
              <a:t>7)Long</a:t>
            </a:r>
          </a:p>
          <a:p>
            <a:pPr lvl="0"/>
            <a:endParaRPr lang="en-US" dirty="0"/>
          </a:p>
          <a:p>
            <a:pPr>
              <a:buNone/>
            </a:pPr>
            <a:r>
              <a:rPr lang="en-US" b="1" dirty="0"/>
              <a:t>     </a:t>
            </a:r>
            <a:r>
              <a:rPr lang="en-US" dirty="0" smtClean="0"/>
              <a:t>Long </a:t>
            </a:r>
            <a:r>
              <a:rPr lang="en-US" dirty="0"/>
              <a:t>(long integer) variables are stored as signed 32-bit (4-byte) numbers ranging in value from -2,147,483,648 to  2,147,483,647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The </a:t>
            </a:r>
            <a:r>
              <a:rPr lang="en-US" dirty="0"/>
              <a:t>type declaration character for Long is the ampersand (&amp;).</a:t>
            </a:r>
          </a:p>
          <a:p>
            <a:pPr>
              <a:buNone/>
            </a:pP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9)Object</a:t>
            </a:r>
            <a:endParaRPr lang="en-US" dirty="0"/>
          </a:p>
          <a:p>
            <a:pPr>
              <a:buNone/>
            </a:pPr>
            <a:r>
              <a:rPr lang="en-US" dirty="0"/>
              <a:t>                                Object variables are stored as 32-bit (4-byte) addresses that refer to objects. Using the Set statement.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A </a:t>
            </a:r>
            <a:r>
              <a:rPr lang="en-US" dirty="0"/>
              <a:t>variable declared as an Object can have any object reference assigned to it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 </a:t>
            </a:r>
            <a:r>
              <a:rPr lang="en-US" b="1" dirty="0" smtClean="0"/>
              <a:t>10) Single</a:t>
            </a:r>
            <a:endParaRPr lang="en-US" dirty="0" smtClean="0"/>
          </a:p>
          <a:p>
            <a:r>
              <a:rPr lang="en-US" dirty="0" smtClean="0"/>
              <a:t>                                  Single (single-precision floating point ) variables are stored as IEEE 32-bit (4-byte) floating point numbers, ranging in value from -3.402823E38 to -1.401298E-45 for negative values. </a:t>
            </a:r>
          </a:p>
          <a:p>
            <a:r>
              <a:rPr lang="en-US" dirty="0" smtClean="0"/>
              <a:t>The Type declaration character for single is the exclamation point (!).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1253</Words>
  <Application>Microsoft Office PowerPoint</Application>
  <PresentationFormat>On-screen Show (4:3)</PresentationFormat>
  <Paragraphs>180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2. Understanding VB Variables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2.2 Variables</vt:lpstr>
      <vt:lpstr>2.3 Declaring Variables</vt:lpstr>
      <vt:lpstr>Slide 14</vt:lpstr>
      <vt:lpstr>Slide 15</vt:lpstr>
      <vt:lpstr>2.4  Declaring Constants</vt:lpstr>
      <vt:lpstr>Slide 17</vt:lpstr>
      <vt:lpstr>Slide 18</vt:lpstr>
      <vt:lpstr>Working with Arrays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2.6     Scope 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Understanding VB Variables</dc:title>
  <dc:creator>ksp</dc:creator>
  <cp:lastModifiedBy>ksp</cp:lastModifiedBy>
  <cp:revision>13</cp:revision>
  <dcterms:created xsi:type="dcterms:W3CDTF">2011-11-29T18:21:54Z</dcterms:created>
  <dcterms:modified xsi:type="dcterms:W3CDTF">2011-11-29T20:26:22Z</dcterms:modified>
</cp:coreProperties>
</file>